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sldIdLst>
    <p:sldId id="256" r:id="rId2"/>
    <p:sldId id="262" r:id="rId3"/>
    <p:sldId id="299" r:id="rId4"/>
    <p:sldId id="285" r:id="rId5"/>
    <p:sldId id="263" r:id="rId6"/>
    <p:sldId id="298" r:id="rId7"/>
    <p:sldId id="300" r:id="rId8"/>
    <p:sldId id="302" r:id="rId9"/>
    <p:sldId id="269" r:id="rId10"/>
    <p:sldId id="292" r:id="rId11"/>
    <p:sldId id="288" r:id="rId12"/>
    <p:sldId id="301" r:id="rId13"/>
    <p:sldId id="293" r:id="rId14"/>
    <p:sldId id="290" r:id="rId15"/>
    <p:sldId id="271" r:id="rId16"/>
    <p:sldId id="295" r:id="rId17"/>
    <p:sldId id="289" r:id="rId18"/>
    <p:sldId id="283" r:id="rId19"/>
    <p:sldId id="280" r:id="rId20"/>
    <p:sldId id="296" r:id="rId21"/>
    <p:sldId id="294" r:id="rId22"/>
    <p:sldId id="272" r:id="rId23"/>
    <p:sldId id="266" r:id="rId24"/>
    <p:sldId id="274" r:id="rId25"/>
    <p:sldId id="273" r:id="rId26"/>
    <p:sldId id="260" r:id="rId27"/>
  </p:sldIdLst>
  <p:sldSz cx="10287000" cy="6858000" type="35mm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0496C4"/>
    <a:srgbClr val="0382C1"/>
    <a:srgbClr val="0489CC"/>
    <a:srgbClr val="0276AA"/>
    <a:srgbClr val="52B0CE"/>
    <a:srgbClr val="41B6DF"/>
    <a:srgbClr val="0383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3" autoAdjust="0"/>
    <p:restoredTop sz="94660"/>
  </p:normalViewPr>
  <p:slideViewPr>
    <p:cSldViewPr snapToGrid="0">
      <p:cViewPr varScale="1">
        <p:scale>
          <a:sx n="89" d="100"/>
          <a:sy n="89" d="100"/>
        </p:scale>
        <p:origin x="786" y="78"/>
      </p:cViewPr>
      <p:guideLst>
        <p:guide orient="horz" pos="2160"/>
        <p:guide pos="3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E3157-1F0B-4FF5-AEA3-504CFDC51EB1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43188" y="514350"/>
            <a:ext cx="38576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EE63F-3BBA-4B54-B65B-51DF82C236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122363"/>
            <a:ext cx="87439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3602038"/>
            <a:ext cx="77152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F0B57-19B0-4550-B615-1CBA7CD6986C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68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F0F02-AB7B-4201-90CB-C2EC68158C8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813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365125"/>
            <a:ext cx="2218134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365125"/>
            <a:ext cx="6525816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A5C9-2882-4B23-BDC0-896391DE897C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139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EAE7A-5ECD-42E5-B9F5-F5065F9BF2C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58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1709740"/>
            <a:ext cx="88725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4589465"/>
            <a:ext cx="88725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CAB3-F565-40B2-A8DE-3746E69F451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06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1825625"/>
            <a:ext cx="43719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1825625"/>
            <a:ext cx="4371975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53373-6C9C-493D-9737-9EE699A5F186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709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365127"/>
            <a:ext cx="8872538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1681163"/>
            <a:ext cx="435188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2505075"/>
            <a:ext cx="4351883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1681163"/>
            <a:ext cx="43733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2505075"/>
            <a:ext cx="4373315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AF12C-4029-4C0E-A880-381B3E1CA7CC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62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BE64-5EEC-40F1-A758-8FC3750D784B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975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B63A6-5E23-425F-BF63-C7B26E603018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987427"/>
            <a:ext cx="520779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1FC7-9527-422D-94D4-11E0CFBBAA6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538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457200"/>
            <a:ext cx="33178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987427"/>
            <a:ext cx="5207794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2057400"/>
            <a:ext cx="33178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6BEF6-3CAD-44C6-BBEC-14A92B039EB3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753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2C1">
            <a:alpha val="1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365127"/>
            <a:ext cx="88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1825625"/>
            <a:ext cx="887253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483C-7CC9-479E-9776-EB7C77811D77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6356352"/>
            <a:ext cx="3471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6356352"/>
            <a:ext cx="2314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FBF7-B271-4866-823E-33C8B0D542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5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82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CBDA9CD-967F-4CA6-8B7E-23698F3DE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63" y="2095079"/>
            <a:ext cx="9947246" cy="113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dirty="0">
                <a:solidFill>
                  <a:schemeClr val="bg1"/>
                </a:solidFill>
                <a:latin typeface="Cambria" pitchFamily="18" charset="0"/>
              </a:rPr>
              <a:t>Повышение  эффективности  Защиты от коррозии</a:t>
            </a:r>
          </a:p>
          <a:p>
            <a:pPr algn="ctr">
              <a:lnSpc>
                <a:spcPct val="150000"/>
              </a:lnSpc>
            </a:pPr>
            <a:r>
              <a:rPr lang="ru-RU" sz="2400" b="1" cap="all" dirty="0">
                <a:solidFill>
                  <a:schemeClr val="bg1"/>
                </a:solidFill>
                <a:latin typeface="Cambria" pitchFamily="18" charset="0"/>
              </a:rPr>
              <a:t> морских объектов и портовых сооружений</a:t>
            </a:r>
            <a:endParaRPr lang="ru-RU" sz="24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5" name="Прямоугольник 8">
            <a:extLst>
              <a:ext uri="{FF2B5EF4-FFF2-40B4-BE49-F238E27FC236}">
                <a16:creationId xmlns:a16="http://schemas.microsoft.com/office/drawing/2014/main" id="{E6FF85BD-B0A8-417B-80FD-6B18D811B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538" y="4036163"/>
            <a:ext cx="44402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39813" eaLnBrk="0" hangingPunct="0"/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Яблучанский Анатолий Игнатьевич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7F420D-9FA2-4BF4-9115-9714EEFC003F}"/>
              </a:ext>
            </a:extLst>
          </p:cNvPr>
          <p:cNvSpPr/>
          <p:nvPr/>
        </p:nvSpPr>
        <p:spPr>
          <a:xfrm>
            <a:off x="3952663" y="5872667"/>
            <a:ext cx="1779846" cy="7853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Санкт-Петербург</a:t>
            </a:r>
            <a:endParaRPr lang="en-US" sz="1600" dirty="0">
              <a:solidFill>
                <a:schemeClr val="bg1"/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8.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1.</a:t>
            </a:r>
            <a:r>
              <a:rPr lang="en-US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r>
              <a:rPr lang="ru-RU" sz="1600" dirty="0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rPr>
              <a:t>20</a:t>
            </a:r>
            <a:endParaRPr lang="en-US" sz="1600" dirty="0">
              <a:solidFill>
                <a:schemeClr val="bg1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0"/>
            <a:ext cx="10286999" cy="721453"/>
            <a:chOff x="-1" y="-1"/>
            <a:chExt cx="9161911" cy="72145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-1" y="-1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7524" y="172637"/>
              <a:ext cx="6284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rgbClr val="0033CC"/>
                  </a:solidFill>
                  <a:latin typeface="Cambria" pitchFamily="18" charset="0"/>
                </a:rPr>
                <a:t>23 </a:t>
              </a:r>
              <a:r>
                <a:rPr lang="ru-RU" sz="1600" b="1" dirty="0">
                  <a:solidFill>
                    <a:srgbClr val="0033CC"/>
                  </a:solidFill>
                  <a:latin typeface="Cambria" pitchFamily="18" charset="0"/>
                </a:rPr>
                <a:t>Международная выставка-конгресс</a:t>
              </a:r>
              <a:r>
                <a:rPr lang="en-US" sz="1600" b="1" dirty="0">
                  <a:solidFill>
                    <a:srgbClr val="0033CC"/>
                  </a:solidFill>
                  <a:latin typeface="Cambria" pitchFamily="18" charset="0"/>
                </a:rPr>
                <a:t>  </a:t>
              </a:r>
              <a:r>
                <a:rPr lang="ru-RU" sz="1600" b="1" dirty="0">
                  <a:solidFill>
                    <a:srgbClr val="0033CC"/>
                  </a:solidFill>
                  <a:latin typeface="Cambria" pitchFamily="18" charset="0"/>
                </a:rPr>
                <a:t>«Защита</a:t>
              </a:r>
              <a:r>
                <a:rPr lang="en-US" sz="1600" b="1" dirty="0">
                  <a:solidFill>
                    <a:srgbClr val="0033CC"/>
                  </a:solidFill>
                  <a:latin typeface="Cambria" pitchFamily="18" charset="0"/>
                </a:rPr>
                <a:t> </a:t>
              </a:r>
              <a:r>
                <a:rPr lang="ru-RU" sz="1600" b="1" dirty="0">
                  <a:solidFill>
                    <a:srgbClr val="0033CC"/>
                  </a:solidFill>
                  <a:latin typeface="Cambria" pitchFamily="18" charset="0"/>
                </a:rPr>
                <a:t>от коррозии –</a:t>
              </a:r>
              <a:r>
                <a:rPr lang="en-US" sz="1600" b="1" dirty="0">
                  <a:solidFill>
                    <a:srgbClr val="0033CC"/>
                  </a:solidFill>
                  <a:latin typeface="Cambria" pitchFamily="18" charset="0"/>
                </a:rPr>
                <a:t> </a:t>
              </a:r>
              <a:r>
                <a:rPr lang="ru-RU" sz="1600" b="1" dirty="0">
                  <a:solidFill>
                    <a:srgbClr val="0033CC"/>
                  </a:solidFill>
                  <a:latin typeface="Cambria" pitchFamily="18" charset="0"/>
                </a:rPr>
                <a:t>20</a:t>
              </a:r>
              <a:r>
                <a:rPr lang="en-US" sz="1600" b="1" dirty="0">
                  <a:solidFill>
                    <a:srgbClr val="0033CC"/>
                  </a:solidFill>
                  <a:latin typeface="Cambria" pitchFamily="18" charset="0"/>
                </a:rPr>
                <a:t>20</a:t>
              </a:r>
              <a:r>
                <a:rPr lang="ru-RU" sz="1600" b="1" dirty="0">
                  <a:solidFill>
                    <a:srgbClr val="0033CC"/>
                  </a:solidFill>
                  <a:latin typeface="Cambria" pitchFamily="18" charset="0"/>
                </a:rPr>
                <a:t>»</a:t>
              </a:r>
              <a:endParaRPr lang="en-US" sz="16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9864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6597"/>
            <a:chOff x="0" y="0"/>
            <a:chExt cx="9161911" cy="72659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1230" y="18711"/>
              <a:ext cx="653944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Обоснование  проектных схем КЗ,  предлагаемых  на объектах  РФ для реализации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10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1" y="885446"/>
            <a:ext cx="988695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Cambria" pitchFamily="18" charset="0"/>
              </a:rPr>
              <a:t>В соответствии с ГОСТ 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Р 58284-2018 </a:t>
            </a:r>
            <a:r>
              <a:rPr lang="ru-RU" sz="2000" dirty="0">
                <a:latin typeface="Cambria" pitchFamily="18" charset="0"/>
              </a:rPr>
              <a:t>основным критерием защищенности морского сооружения является величина его поляризационного потенциала </a:t>
            </a:r>
            <a:r>
              <a:rPr lang="en-US" sz="2000" b="1" dirty="0">
                <a:latin typeface="Cambria" pitchFamily="18" charset="0"/>
              </a:rPr>
              <a:t>U</a:t>
            </a:r>
            <a:r>
              <a:rPr lang="en-US" sz="2000" b="1" baseline="-25000" dirty="0">
                <a:latin typeface="Cambria" pitchFamily="18" charset="0"/>
              </a:rPr>
              <a:t>p</a:t>
            </a:r>
            <a:r>
              <a:rPr lang="ru-RU" sz="2000" dirty="0">
                <a:latin typeface="Cambria" pitchFamily="18" charset="0"/>
              </a:rPr>
              <a:t>, 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достигаемая путем смещения естественного электрического потенциала </a:t>
            </a:r>
            <a:r>
              <a:rPr lang="en-US" sz="2000" b="1" dirty="0"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2000" b="1" baseline="-25000" dirty="0">
                <a:latin typeface="Cambria" pitchFamily="18" charset="0"/>
                <a:cs typeface="Arial" panose="020B0604020202020204" pitchFamily="34" charset="0"/>
              </a:rPr>
              <a:t>е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  металлического сооружения в отрицательную сторону на требуемую величину. Требуемая НТД величина защитного потенциала </a:t>
            </a:r>
            <a:r>
              <a:rPr lang="en-US" sz="2000" b="1" dirty="0">
                <a:latin typeface="Cambria" pitchFamily="18" charset="0"/>
              </a:rPr>
              <a:t>U</a:t>
            </a:r>
            <a:r>
              <a:rPr lang="en-US" sz="2000" b="1" baseline="-25000" dirty="0">
                <a:latin typeface="Cambria" pitchFamily="18" charset="0"/>
              </a:rPr>
              <a:t>p</a:t>
            </a:r>
            <a:r>
              <a:rPr lang="en-US" sz="2000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должна находится в диапазоне значений </a:t>
            </a: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-0,85  ÷  -1,10 В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,  измеренного относительно хлор-серебряного электрода сравнения.</a:t>
            </a:r>
          </a:p>
          <a:p>
            <a:pPr indent="457200" algn="just"/>
            <a:endParaRPr lang="en-US" sz="2000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В НТД конкретно не указывается каким способом достигается это смещение. </a:t>
            </a:r>
          </a:p>
          <a:p>
            <a:pPr indent="457200" algn="just"/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200" b="1" dirty="0">
                <a:latin typeface="Cambria" pitchFamily="18" charset="0"/>
                <a:cs typeface="Arial" panose="020B0604020202020204" pitchFamily="34" charset="0"/>
              </a:rPr>
              <a:t>Основное обоснование предлагаемых проектных решений: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- величина катодных токов, обеспечивающая регламентируемую плотность защитных токов на  прогнозируемых дефектах в защитном покрытии.</a:t>
            </a:r>
            <a:endParaRPr lang="en-US" sz="2000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endParaRPr lang="ru-RU" sz="20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Обоснование необходимых энергозатрат:</a:t>
            </a:r>
          </a:p>
          <a:p>
            <a:pPr indent="45720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- по общей плотности защитных токов на прогнозируемой площади повреждений защитного покрытия всего сооружения.   </a:t>
            </a:r>
            <a:endParaRPr lang="ru-RU" sz="2000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858" y="161586"/>
              <a:ext cx="6598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Схемы КЗ,  предлагаемые  на объектах  РФ для реализации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11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311" y="778086"/>
            <a:ext cx="9934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1 Анодные заземления устанавливаются  непосредственно на защищаемых элементах подводного сооружении.</a:t>
            </a:r>
          </a:p>
          <a:p>
            <a:pPr indent="45720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Для равномерного распределения защитных потенциалов на подводном сооружении  и  исключения процессов возможного наводораживания стали в дефектах защитного сооружения  требуется большое число анодных заземлений, оборудованных специальными экранами.</a:t>
            </a:r>
          </a:p>
          <a:p>
            <a:pPr indent="45720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2 Анодные заземления устанавливают за пределами защищаемого сооружения на расстояниях соизмеримых с размером сооружения.</a:t>
            </a:r>
          </a:p>
          <a:p>
            <a:pPr indent="45720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Снижение количества анодных заземлений.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095" y="3980058"/>
            <a:ext cx="9934574" cy="252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Энергозатраты для обеих схем катодной защиты обосновываются величиной плотности защитных токов на прогнозируемой площади повреждений защитного покрытия всего сооружения  на требуемый  срок эксплуатации для данных геоэлектрических характеристик морской среды.</a:t>
            </a:r>
          </a:p>
          <a:p>
            <a:pPr indent="457200" algn="just">
              <a:lnSpc>
                <a:spcPct val="114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При общей площади подводных стальных поверхностей защищаемых реальных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сооружений, превышающих десятки тысячи квадратных метров, обосновываются значительные энергозатраты (от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тысячи ампер и более).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   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858" y="161586"/>
              <a:ext cx="6598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Схемы КЗ,  предлагаемые  на объектах  РФ для реализации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12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311" y="778086"/>
            <a:ext cx="99345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1 Анодные заземления устанавливаются  непосредственно на защищаемых элементах подводного сооружении.</a:t>
            </a:r>
          </a:p>
          <a:p>
            <a:pPr indent="45720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Для равномерного распределения защитных потенциалов на подводном сооружении  и  исключения процессов возможного наводораживания стали в дефектах защитного сооружения  требуется большое число анодных заземлений, оборудованных специальными экранами.</a:t>
            </a:r>
          </a:p>
          <a:p>
            <a:pPr indent="45720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2 Анодные заземления устанавливают за пределами защищаемого сооружения на расстояниях соизмеримых с размером сооружения.</a:t>
            </a:r>
          </a:p>
          <a:p>
            <a:pPr indent="457200"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Снижение количества анодных заземлений.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94095" y="3980058"/>
            <a:ext cx="9934574" cy="252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Энергозатраты для обеих схем катодной защиты обосновываются величиной плотности защитных токов на прогнозируемой площади повреждений защитного покрытия всего сооружения  на требуемый  срок эксплуатации для данных геоэлектрических характеристик морской среды.</a:t>
            </a:r>
          </a:p>
          <a:p>
            <a:pPr indent="457200" algn="just">
              <a:lnSpc>
                <a:spcPct val="114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При общей площади подводных стальных поверхностей защищаемых реальных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сооружений, превышающих десятки тысячи квадратных метров, обосновываются значительные энергозатраты (от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тысячи ампер и более).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   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858" y="161586"/>
              <a:ext cx="6598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Схемы КЗ,  предлагаемые  на объектах  РФ для реализации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13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311" y="1168611"/>
            <a:ext cx="476878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1 Анодные заземления устанавливаются  непосредственно на защищаемых элементах подводного сооружении.</a:t>
            </a:r>
          </a:p>
          <a:p>
            <a:pPr indent="457200" algn="just"/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Для равномерного распределения защитных потенциалов требуется большое число анодных заземлений, оборудованных специальными экранами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172075" y="1171665"/>
            <a:ext cx="49769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 2 Анодные заземления устанавливают за пределами защищаемого сооружения на расстояниях соизмеримых с размером сооружения.</a:t>
            </a:r>
          </a:p>
          <a:p>
            <a:pPr indent="457200" algn="just"/>
            <a:endParaRPr lang="ru-RU" sz="1400" dirty="0">
              <a:solidFill>
                <a:schemeClr val="tx2">
                  <a:lumMod val="75000"/>
                </a:schemeClr>
              </a:solidFill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Снижение количества анодных заземлений.</a:t>
            </a:r>
            <a:endParaRPr lang="ru-RU" sz="14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50641" t="19041" r="9067" b="22101"/>
          <a:stretch>
            <a:fillRect/>
          </a:stretch>
        </p:blipFill>
        <p:spPr bwMode="auto">
          <a:xfrm>
            <a:off x="998275" y="2853362"/>
            <a:ext cx="3183200" cy="29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l="5827" t="19365" r="52238" b="23541"/>
          <a:stretch>
            <a:fillRect/>
          </a:stretch>
        </p:blipFill>
        <p:spPr bwMode="auto">
          <a:xfrm>
            <a:off x="6010275" y="2851153"/>
            <a:ext cx="3419475" cy="291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35609" y="5854247"/>
            <a:ext cx="9523561" cy="878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Технико-экономическое обоснование  выбранной технологической схемы установок катодной защиты в соответствии с требованиями ГОСТ Р не приводится.</a:t>
            </a:r>
            <a:endParaRPr lang="ru-RU" b="1" dirty="0"/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715455" y="733230"/>
            <a:ext cx="8714295" cy="44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Защитный ток создается разностью потенциалов  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dU=U</a:t>
            </a:r>
            <a:r>
              <a:rPr lang="ru-RU" sz="2000" b="1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Ме</a:t>
            </a: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2000" b="1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море</a:t>
            </a: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1858" y="161586"/>
              <a:ext cx="659881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Схемы КЗ,  предлагаемые  на объектах  РФ для реализации 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14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81076" y="928689"/>
            <a:ext cx="78295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Cambria" pitchFamily="18" charset="0"/>
                <a:cs typeface="Arial" panose="020B0604020202020204" pitchFamily="34" charset="0"/>
              </a:rPr>
              <a:t>Обоснование энергозатрат на систему катодной защиты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351" y="1754442"/>
            <a:ext cx="9934574" cy="419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Энергозатраты для обеих схем установок катодной защиты обосновываются величиной плотности защитных токов на прогнозируемой площади повреждений защитного покрытия всего сооружения  на требуемый  срок эксплуатации для данных геоэлектрических характеристик морской среды.</a:t>
            </a:r>
          </a:p>
          <a:p>
            <a:pPr indent="457200" algn="just">
              <a:lnSpc>
                <a:spcPct val="150000"/>
              </a:lnSpc>
            </a:pP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При общей площади подводных стальных поверхностей защищаемых реальных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сооружений, превышающих десятки тысячи квадратных метров, обосновываются значительные энергозатраты (от</a:t>
            </a:r>
            <a:r>
              <a:rPr lang="en-US" sz="20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тысячи ампер и более).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    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974" y="152061"/>
              <a:ext cx="64122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039813"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ea typeface="SimSun" pitchFamily="2" charset="-122"/>
                  <a:cs typeface="Times New Roman" pitchFamily="18" charset="0"/>
                </a:rPr>
                <a:t>Расчетная  модель  фрагмента причального комплекса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7F420D-9FA2-4BF4-9115-9714EEFC003F}"/>
              </a:ext>
            </a:extLst>
          </p:cNvPr>
          <p:cNvSpPr/>
          <p:nvPr/>
        </p:nvSpPr>
        <p:spPr>
          <a:xfrm>
            <a:off x="114300" y="4342553"/>
            <a:ext cx="603504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eaLnBrk="0" hangingPunct="0"/>
            <a:r>
              <a:rPr lang="ru-RU" sz="1600" b="1" dirty="0">
                <a:latin typeface="Cambria" pitchFamily="18" charset="0"/>
                <a:cs typeface="Arial" panose="020B0604020202020204" pitchFamily="34" charset="0"/>
              </a:rPr>
              <a:t>                         Энергопотребление</a:t>
            </a:r>
          </a:p>
          <a:p>
            <a:r>
              <a:rPr lang="ru-RU" sz="1600" dirty="0">
                <a:latin typeface="Cambria" pitchFamily="18" charset="0"/>
              </a:rPr>
              <a:t>Требуемая средняя плотность тока на прогнозируемый период эксплуатации для указанных удельных сопротивлений сред:</a:t>
            </a:r>
          </a:p>
          <a:p>
            <a:r>
              <a:rPr lang="ru-RU" sz="1600" dirty="0">
                <a:latin typeface="Cambria" pitchFamily="18" charset="0"/>
              </a:rPr>
              <a:t>море, мА/м</a:t>
            </a:r>
            <a:r>
              <a:rPr lang="ru-RU" sz="1600" baseline="30000" dirty="0">
                <a:latin typeface="Cambria" pitchFamily="18" charset="0"/>
              </a:rPr>
              <a:t>2</a:t>
            </a:r>
            <a:r>
              <a:rPr lang="ru-RU" sz="1600" dirty="0">
                <a:latin typeface="Cambria" pitchFamily="18" charset="0"/>
              </a:rPr>
              <a:t>						– </a:t>
            </a:r>
            <a:r>
              <a:rPr lang="ru-RU" sz="1600" b="1" dirty="0">
                <a:latin typeface="Cambria" pitchFamily="18" charset="0"/>
              </a:rPr>
              <a:t>130,0</a:t>
            </a:r>
            <a:r>
              <a:rPr lang="ru-RU" sz="1600" dirty="0">
                <a:latin typeface="Cambria" pitchFamily="18" charset="0"/>
              </a:rPr>
              <a:t> </a:t>
            </a:r>
          </a:p>
          <a:p>
            <a:r>
              <a:rPr lang="ru-RU" sz="1600" dirty="0">
                <a:latin typeface="Cambria" pitchFamily="18" charset="0"/>
              </a:rPr>
              <a:t>грунты морского дна, мА/м</a:t>
            </a:r>
            <a:r>
              <a:rPr lang="ru-RU" sz="1600" baseline="30000" dirty="0">
                <a:latin typeface="Cambria" pitchFamily="18" charset="0"/>
              </a:rPr>
              <a:t>2</a:t>
            </a:r>
            <a:r>
              <a:rPr lang="ru-RU" sz="1600" dirty="0">
                <a:latin typeface="Cambria" pitchFamily="18" charset="0"/>
              </a:rPr>
              <a:t>			– </a:t>
            </a:r>
            <a:r>
              <a:rPr lang="ru-RU" sz="1600" b="1" dirty="0">
                <a:latin typeface="Cambria" pitchFamily="18" charset="0"/>
              </a:rPr>
              <a:t>20,0</a:t>
            </a:r>
            <a:r>
              <a:rPr lang="ru-RU" sz="1600" dirty="0">
                <a:latin typeface="Cambria" pitchFamily="18" charset="0"/>
              </a:rPr>
              <a:t> 		 	</a:t>
            </a:r>
          </a:p>
          <a:p>
            <a:r>
              <a:rPr lang="ru-RU" sz="1600" dirty="0">
                <a:latin typeface="Cambria" pitchFamily="18" charset="0"/>
              </a:rPr>
              <a:t>площадь оголения части опор </a:t>
            </a:r>
            <a:r>
              <a:rPr lang="en-US" sz="1600" dirty="0">
                <a:latin typeface="Cambria" pitchFamily="18" charset="0"/>
              </a:rPr>
              <a:t>Lk</a:t>
            </a:r>
            <a:r>
              <a:rPr lang="ru-RU" sz="1600" dirty="0">
                <a:latin typeface="Cambria" pitchFamily="18" charset="0"/>
              </a:rPr>
              <a:t>, м</a:t>
            </a:r>
            <a:r>
              <a:rPr lang="ru-RU" sz="1600" baseline="30000" dirty="0">
                <a:latin typeface="Cambria" pitchFamily="18" charset="0"/>
              </a:rPr>
              <a:t>2</a:t>
            </a:r>
            <a:r>
              <a:rPr lang="ru-RU" sz="1600" dirty="0">
                <a:latin typeface="Cambria" pitchFamily="18" charset="0"/>
              </a:rPr>
              <a:t>	– </a:t>
            </a:r>
            <a:r>
              <a:rPr lang="en-US" sz="1600" b="1" dirty="0">
                <a:latin typeface="Cambria" pitchFamily="18" charset="0"/>
              </a:rPr>
              <a:t>8</a:t>
            </a:r>
            <a:r>
              <a:rPr lang="ru-RU" sz="1600" b="1" dirty="0">
                <a:latin typeface="Cambria" pitchFamily="18" charset="0"/>
              </a:rPr>
              <a:t> </a:t>
            </a:r>
            <a:r>
              <a:rPr lang="en-US" sz="1600" b="1" dirty="0">
                <a:latin typeface="Cambria" pitchFamily="18" charset="0"/>
              </a:rPr>
              <a:t>107</a:t>
            </a:r>
            <a:r>
              <a:rPr lang="ru-RU" sz="1600" b="1" dirty="0">
                <a:latin typeface="Cambria" pitchFamily="18" charset="0"/>
              </a:rPr>
              <a:t>,</a:t>
            </a:r>
            <a:r>
              <a:rPr lang="en-US" sz="1600" b="1" dirty="0">
                <a:latin typeface="Cambria" pitchFamily="18" charset="0"/>
              </a:rPr>
              <a:t>4</a:t>
            </a:r>
            <a:endParaRPr lang="ru-RU" sz="1600" b="1" dirty="0">
              <a:latin typeface="Cambria" pitchFamily="18" charset="0"/>
            </a:endParaRPr>
          </a:p>
          <a:p>
            <a:r>
              <a:rPr lang="ru-RU" sz="1600" dirty="0">
                <a:latin typeface="Cambria" pitchFamily="18" charset="0"/>
              </a:rPr>
              <a:t>площадь части опор </a:t>
            </a:r>
            <a:r>
              <a:rPr lang="en-US" sz="1600" dirty="0">
                <a:latin typeface="Cambria" pitchFamily="18" charset="0"/>
              </a:rPr>
              <a:t>Lzk</a:t>
            </a:r>
            <a:r>
              <a:rPr lang="ru-RU" sz="1600" dirty="0">
                <a:latin typeface="Cambria" pitchFamily="18" charset="0"/>
              </a:rPr>
              <a:t>, м</a:t>
            </a:r>
            <a:r>
              <a:rPr lang="ru-RU" sz="1600" baseline="30000" dirty="0">
                <a:latin typeface="Cambria" pitchFamily="18" charset="0"/>
              </a:rPr>
              <a:t>2</a:t>
            </a:r>
            <a:r>
              <a:rPr lang="ru-RU" sz="1600" dirty="0">
                <a:latin typeface="Cambria" pitchFamily="18" charset="0"/>
              </a:rPr>
              <a:t>			– </a:t>
            </a:r>
            <a:r>
              <a:rPr lang="ru-RU" sz="1600" b="1" dirty="0">
                <a:latin typeface="Cambria" pitchFamily="18" charset="0"/>
              </a:rPr>
              <a:t>40 731,1 </a:t>
            </a:r>
            <a:endParaRPr lang="en-US" sz="1600" b="1" dirty="0">
              <a:latin typeface="Cambria" pitchFamily="18" charset="0"/>
            </a:endParaRPr>
          </a:p>
          <a:p>
            <a:pPr indent="457200"/>
            <a:endParaRPr lang="ru-RU" sz="1600" dirty="0">
              <a:latin typeface="Cambria" pitchFamily="18" charset="0"/>
              <a:cs typeface="Arial" panose="020B0604020202020204" pitchFamily="34" charset="0"/>
            </a:endParaRPr>
          </a:p>
          <a:p>
            <a:pPr marL="0" lvl="2"/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Требуемый ток катодной защиты, А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	– 1 870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endParaRPr lang="en-US" sz="2000" b="1" dirty="0">
              <a:solidFill>
                <a:srgbClr val="C00000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15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7510" y="897981"/>
            <a:ext cx="4818943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1,0</a:t>
            </a:r>
            <a:r>
              <a:rPr kumimoji="0" lang="ru-RU" sz="1400" b="0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kumimoji="0" lang="ru-RU" sz="14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удельное сопротивление морской воды, Ом∙м</a:t>
            </a:r>
            <a:endParaRPr kumimoji="0" lang="ru-RU" sz="1400" b="0" i="0" u="none" strike="noStrike" cap="none" normalizeH="0" baseline="0" dirty="0" bmk="_Hlk372026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2,0</a:t>
            </a:r>
            <a:r>
              <a:rPr kumimoji="0" lang="ru-RU" sz="1400" b="0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удельное сопротивление морского дна, Ом∙м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10,0</a:t>
            </a:r>
            <a:r>
              <a:rPr lang="ru-RU" sz="140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kumimoji="0" lang="ru-RU" sz="140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глубина морского дна, м</a:t>
            </a:r>
            <a:endParaRPr kumimoji="0" lang="en-US" sz="1400" dirty="0" bmk="_Hlk372026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1420</a:t>
            </a:r>
            <a:r>
              <a:rPr lang="ru-RU" sz="1400" b="1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,0</a:t>
            </a:r>
            <a:r>
              <a:rPr lang="ru-RU" sz="140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	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диаметр опор свайного основания, мм</a:t>
            </a:r>
            <a:endParaRPr kumimoji="0" lang="ru-RU" sz="1400" dirty="0" bmk="_Hlk372026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11,0</a:t>
            </a:r>
            <a:r>
              <a:rPr lang="ru-RU" sz="1400" b="0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длина  </a:t>
            </a:r>
            <a:r>
              <a:rPr lang="en-US" sz="1400" b="0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Lk </a:t>
            </a:r>
            <a:r>
              <a:rPr lang="ru-RU" sz="1400" b="0" i="0" u="none" strike="noStrike" cap="none" normalizeH="0" baseline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части опоры  от уровня моря</a:t>
            </a:r>
            <a:r>
              <a:rPr lang="ru-RU" sz="1400" b="0" i="0" u="none" strike="noStrike" cap="none" normalizeH="0" dirty="0" bmk="_Hlk372026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м, м</a:t>
            </a: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baseline="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21,0</a:t>
            </a:r>
            <a:r>
              <a:rPr kumimoji="0" lang="ru-RU" sz="1400" baseline="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	длина </a:t>
            </a:r>
            <a:r>
              <a:rPr lang="en-US" sz="140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Lzk </a:t>
            </a:r>
            <a:r>
              <a:rPr kumimoji="0" lang="ru-RU" sz="1400" baseline="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части</a:t>
            </a:r>
            <a:r>
              <a:rPr kumimoji="0" lang="en-US" sz="1400" baseline="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sz="1400" baseline="0" dirty="0" bmk="_Hlk372026">
                <a:latin typeface="Cambria" pitchFamily="18" charset="0"/>
                <a:ea typeface="SimSun" pitchFamily="2" charset="-122"/>
                <a:cs typeface="Times New Roman" pitchFamily="18" charset="0"/>
              </a:rPr>
              <a:t>в морском дне, м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10000,0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защитное покрытие  части 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Lk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опоры, </a:t>
            </a: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O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м∙м</a:t>
            </a:r>
            <a:r>
              <a:rPr kumimoji="0" lang="ru-RU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2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30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		период эксплуатации </a:t>
            </a:r>
            <a:r>
              <a:rPr lang="en-GB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, год</a:t>
            </a:r>
            <a:endParaRPr lang="en-US" sz="1400" dirty="0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495	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	всего  опор, шт.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62 066,5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площадь поверхности  опор причала , м</a:t>
            </a:r>
            <a:r>
              <a:rPr kumimoji="0" lang="ru-RU" sz="1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2</a:t>
            </a:r>
            <a:endParaRPr kumimoji="0" lang="en-US" sz="1400" b="0" i="0" u="none" strike="noStrike" cap="none" normalizeH="0" baseline="3000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На части 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Lzk </a:t>
            </a:r>
            <a:r>
              <a:rPr kumimoji="0" lang="ru-RU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 опоры  защитного  покрытие отсутствует.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Средний  коэффициент  дефектности 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k 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защитного  </a:t>
            </a: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покрытия за время 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 (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DNV)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: 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k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=0,02 + 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t ∙ 0</a:t>
            </a:r>
            <a:r>
              <a:rPr lang="ru-RU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,</a:t>
            </a:r>
            <a:r>
              <a:rPr lang="en-US" sz="1400" dirty="0">
                <a:latin typeface="Cambria" pitchFamily="18" charset="0"/>
                <a:ea typeface="SimSun" pitchFamily="2" charset="-122"/>
                <a:cs typeface="Times New Roman" pitchFamily="18" charset="0"/>
              </a:rPr>
              <a:t>012</a:t>
            </a:r>
            <a:endParaRPr lang="ru-RU" sz="1400" dirty="0">
              <a:latin typeface="Cambria" pitchFamily="18" charset="0"/>
              <a:ea typeface="SimSun" pitchFamily="2" charset="-122"/>
              <a:cs typeface="Times New Roman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38,0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	оголение защитного покрытия за время </a:t>
            </a: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t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SimSun" pitchFamily="2" charset="-122"/>
                <a:cs typeface="Times New Roman" pitchFamily="18" charset="0"/>
              </a:rPr>
              <a:t>, %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11" name="Рисунок 1"/>
          <p:cNvPicPr>
            <a:picLocks noChangeAspect="1" noChangeArrowheads="1"/>
          </p:cNvPicPr>
          <p:nvPr/>
        </p:nvPicPr>
        <p:blipFill>
          <a:blip r:embed="rId3" cstate="print"/>
          <a:srcRect l="8380" t="16777" r="19095" b="18663"/>
          <a:stretch>
            <a:fillRect/>
          </a:stretch>
        </p:blipFill>
        <p:spPr bwMode="auto">
          <a:xfrm>
            <a:off x="5262656" y="1299338"/>
            <a:ext cx="2739350" cy="13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 noChangeArrowheads="1"/>
          </p:cNvPicPr>
          <p:nvPr/>
        </p:nvPicPr>
        <p:blipFill>
          <a:blip r:embed="rId4" cstate="print"/>
          <a:srcRect l="43953" t="22325" r="2147" b="12906"/>
          <a:stretch>
            <a:fillRect/>
          </a:stretch>
        </p:blipFill>
        <p:spPr bwMode="auto">
          <a:xfrm>
            <a:off x="8117982" y="1293962"/>
            <a:ext cx="2020382" cy="136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6B5DF83-589D-4649-8C6F-BECAEF2BE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6"/>
          <a:stretch/>
        </p:blipFill>
        <p:spPr bwMode="auto">
          <a:xfrm>
            <a:off x="6605937" y="3088665"/>
            <a:ext cx="2816716" cy="35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B431A951-B290-4F9F-9C6A-0E59686CB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02" y="796637"/>
            <a:ext cx="4986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План и разрез фрагмента причального комплекса</a:t>
            </a:r>
            <a:endParaRPr lang="ru-RU" sz="1400" b="1" i="1" dirty="0"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5">
            <a:extLst>
              <a:ext uri="{FF2B5EF4-FFF2-40B4-BE49-F238E27FC236}">
                <a16:creationId xmlns:a16="http://schemas.microsoft.com/office/drawing/2014/main" id="{948F223D-188F-456D-A4C4-0EFF8C991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861" y="2731292"/>
            <a:ext cx="3030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400" b="1" i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План свайного основания модели</a:t>
            </a:r>
            <a:endParaRPr lang="ru-RU" sz="1400" b="1" i="1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2053" y="161586"/>
              <a:ext cx="577656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70C0"/>
                  </a:solidFill>
                  <a:latin typeface="Cambria" pitchFamily="18" charset="0"/>
                </a:rPr>
                <a:t>Повышение эффективности катодной защиты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16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4292" y="794802"/>
            <a:ext cx="993457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Cambria" pitchFamily="18" charset="0"/>
              </a:rPr>
              <a:t>Технологическая схема системы катодной защиты от коррозии подводных стальных сооружений и расчет ее параметров, обеспечивающих нормативные значения защитных потенциалов, должна разрабатываться с учетом обоснованного размещения анодных заземлений сооружения.</a:t>
            </a:r>
            <a:endParaRPr lang="en-US" sz="2000" b="1" dirty="0">
              <a:latin typeface="Cambria" pitchFamily="18" charset="0"/>
            </a:endParaRPr>
          </a:p>
          <a:p>
            <a:pPr indent="457200" algn="just"/>
            <a:endParaRPr lang="ru-RU" sz="2000" dirty="0">
              <a:latin typeface="Cambria" pitchFamily="18" charset="0"/>
            </a:endParaRPr>
          </a:p>
          <a:p>
            <a:pPr indent="457200" algn="just"/>
            <a:r>
              <a:rPr lang="ru-RU" dirty="0">
                <a:latin typeface="Cambria" pitchFamily="18" charset="0"/>
              </a:rPr>
              <a:t>Величина катодного тока на дефектах защитного покрытия сооружения  определяется разностью электрических потенциалов </a:t>
            </a:r>
            <a:r>
              <a:rPr lang="en-US" dirty="0">
                <a:latin typeface="Cambria" pitchFamily="18" charset="0"/>
              </a:rPr>
              <a:t>dU</a:t>
            </a:r>
            <a:r>
              <a:rPr lang="ru-RU" baseline="-25000" dirty="0" err="1">
                <a:latin typeface="Cambria" pitchFamily="18" charset="0"/>
              </a:rPr>
              <a:t>м-с</a:t>
            </a:r>
            <a:r>
              <a:rPr lang="ru-RU" dirty="0" err="1">
                <a:latin typeface="Cambria" pitchFamily="18" charset="0"/>
              </a:rPr>
              <a:t>=</a:t>
            </a:r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dU</a:t>
            </a:r>
            <a:r>
              <a:rPr lang="ru-RU" baseline="-25000" dirty="0">
                <a:latin typeface="Cambria" pitchFamily="18" charset="0"/>
              </a:rPr>
              <a:t>м</a:t>
            </a:r>
            <a:r>
              <a:rPr lang="en-US" dirty="0">
                <a:latin typeface="Cambria" pitchFamily="18" charset="0"/>
              </a:rPr>
              <a:t>-U</a:t>
            </a:r>
            <a:r>
              <a:rPr lang="ru-RU" baseline="-25000" dirty="0">
                <a:latin typeface="Cambria" pitchFamily="18" charset="0"/>
              </a:rPr>
              <a:t>с</a:t>
            </a:r>
            <a:r>
              <a:rPr lang="ru-RU" dirty="0">
                <a:latin typeface="Cambria" pitchFamily="18" charset="0"/>
              </a:rPr>
              <a:t>, где:</a:t>
            </a:r>
          </a:p>
          <a:p>
            <a:pPr indent="457200" algn="just"/>
            <a:r>
              <a:rPr lang="en-US" dirty="0">
                <a:latin typeface="Cambria" pitchFamily="18" charset="0"/>
              </a:rPr>
              <a:t>dU</a:t>
            </a:r>
            <a:r>
              <a:rPr lang="ru-RU" baseline="-25000" dirty="0">
                <a:latin typeface="Cambria" pitchFamily="18" charset="0"/>
              </a:rPr>
              <a:t>м</a:t>
            </a:r>
            <a:r>
              <a:rPr lang="en-US" dirty="0">
                <a:latin typeface="Cambria" pitchFamily="18" charset="0"/>
              </a:rPr>
              <a:t>- </a:t>
            </a:r>
            <a:r>
              <a:rPr lang="ru-RU" dirty="0">
                <a:latin typeface="Cambria" pitchFamily="18" charset="0"/>
              </a:rPr>
              <a:t>смещение потенциала металла сооружения в отрицательную сторону под действием катодного тока системы;</a:t>
            </a:r>
          </a:p>
          <a:p>
            <a:pPr indent="457200" algn="just"/>
            <a:r>
              <a:rPr lang="ru-RU" dirty="0">
                <a:latin typeface="Cambria" pitchFamily="18" charset="0"/>
              </a:rPr>
              <a:t> </a:t>
            </a:r>
            <a:r>
              <a:rPr lang="en-US" dirty="0">
                <a:latin typeface="Cambria" pitchFamily="18" charset="0"/>
              </a:rPr>
              <a:t>U</a:t>
            </a:r>
            <a:r>
              <a:rPr lang="ru-RU" baseline="-25000" dirty="0">
                <a:latin typeface="Cambria" pitchFamily="18" charset="0"/>
              </a:rPr>
              <a:t>с</a:t>
            </a:r>
            <a:r>
              <a:rPr lang="ru-RU" dirty="0">
                <a:latin typeface="Cambria" pitchFamily="18" charset="0"/>
              </a:rPr>
              <a:t> - потенциал коррозионной среды в районе дефекта, вызванный током анодного заземления.   </a:t>
            </a:r>
          </a:p>
          <a:p>
            <a:pPr indent="457200" algn="just"/>
            <a:r>
              <a:rPr lang="ru-RU" dirty="0">
                <a:latin typeface="Cambria" pitchFamily="18" charset="0"/>
              </a:rPr>
              <a:t>Один из путей повышения эффективности катодной защиты состоит в создании равномерного положительного потенциала среды (морская вода, грунты морского дна) в пределах защищаемого сооружения соответствующим расположением анодных заземлений.</a:t>
            </a:r>
          </a:p>
          <a:p>
            <a:pPr indent="457200" algn="just"/>
            <a:r>
              <a:rPr lang="ru-RU" dirty="0">
                <a:latin typeface="Cambria" pitchFamily="18" charset="0"/>
              </a:rPr>
              <a:t>Анодные заземления, целенаправленно и обоснованно размещаемые в пределах сооружения, позволяют создать требуемые величины защитных потенциалов на любом локальном участке. </a:t>
            </a:r>
          </a:p>
          <a:p>
            <a:pPr indent="457200" algn="just"/>
            <a:r>
              <a:rPr lang="ru-RU" dirty="0">
                <a:latin typeface="Cambria" pitchFamily="18" charset="0"/>
              </a:rPr>
              <a:t>Требуемый нормируемый диапазон защитных потенциалов на сооружениях достигается путем локальной поляризации отдельных участков объекта защиты, достигаемой изменением тока отдельных групп анодных заземлений (катодная защита наложенным током на принципах «локальной защиты»).</a:t>
            </a: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646" y="133349"/>
              <a:ext cx="62171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Способы подавления коррозионного элемента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17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89781" y="761805"/>
            <a:ext cx="9885871" cy="7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Защитный ток создается разностью потенциалов  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dU=U</a:t>
            </a:r>
            <a:r>
              <a:rPr lang="ru-RU" sz="2000" b="1" baseline="-25000" dirty="0" err="1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Ме</a:t>
            </a: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 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2000" b="1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море</a:t>
            </a:r>
          </a:p>
          <a:p>
            <a:pPr algn="ctr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Способы подавление коррозионного элемента в  системах катодной защиты:</a:t>
            </a:r>
            <a:endParaRPr lang="ru-RU" sz="2400" b="1" dirty="0">
              <a:solidFill>
                <a:srgbClr val="07305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5089577" y="1691045"/>
            <a:ext cx="51931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2 </a:t>
            </a:r>
            <a:r>
              <a:rPr lang="ru-RU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 смещением потенциала морской среды </a:t>
            </a:r>
            <a:r>
              <a:rPr lang="en-US" sz="18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1800" b="1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море</a:t>
            </a:r>
            <a:r>
              <a:rPr lang="ru-RU" sz="1800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  </a:t>
            </a:r>
            <a:r>
              <a:rPr lang="ru-RU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в положительную сторону (равномерное </a:t>
            </a:r>
            <a:r>
              <a:rPr lang="en-US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2395" y="1678893"/>
            <a:ext cx="5018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1 </a:t>
            </a:r>
            <a:r>
              <a:rPr lang="ru-RU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 смещением </a:t>
            </a:r>
            <a:r>
              <a:rPr lang="ru-RU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потенциала металла опоры </a:t>
            </a:r>
            <a:r>
              <a:rPr lang="en-US" sz="18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</a:t>
            </a:r>
            <a:r>
              <a:rPr lang="ru-RU" sz="1800" b="1" baseline="-25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Ме</a:t>
            </a:r>
            <a:r>
              <a:rPr lang="ru-RU" sz="18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в отрицательную сторону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5827" t="24957" r="51019" b="20171"/>
          <a:stretch>
            <a:fillRect/>
          </a:stretch>
        </p:blipFill>
        <p:spPr bwMode="auto">
          <a:xfrm>
            <a:off x="198392" y="2501640"/>
            <a:ext cx="4833852" cy="384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52913" t="24945" r="4770" b="20157"/>
          <a:stretch>
            <a:fillRect/>
          </a:stretch>
        </p:blipFill>
        <p:spPr bwMode="auto">
          <a:xfrm>
            <a:off x="5248466" y="2485836"/>
            <a:ext cx="4740096" cy="384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646" y="133349"/>
              <a:ext cx="62171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энергоэффективности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18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0" y="770431"/>
            <a:ext cx="10286999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Соответствующим расположением анодных заземлений создается равномерный положительный потенциала среды в зоне защищаемого сооружения</a:t>
            </a:r>
            <a:endParaRPr lang="ru-RU" sz="2400" b="1" dirty="0">
              <a:solidFill>
                <a:srgbClr val="07305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829722" y="6228518"/>
            <a:ext cx="44285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dirty="0"/>
              <a:t>Упрощенная схема анодного блока</a:t>
            </a:r>
            <a:endParaRPr lang="ru-RU" sz="2000" dirty="0">
              <a:solidFill>
                <a:srgbClr val="07305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8">
            <a:extLst>
              <a:ext uri="{FF2B5EF4-FFF2-40B4-BE49-F238E27FC236}">
                <a16:creationId xmlns:a16="http://schemas.microsoft.com/office/drawing/2014/main" id="{03A1E15C-22B2-4236-9365-B2DA63CF9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128" y="2074522"/>
            <a:ext cx="6340415" cy="268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/>
            <a:r>
              <a:rPr lang="ru-RU" sz="2000" b="1" i="1" dirty="0"/>
              <a:t>Анодные заземления расчетной схемы</a:t>
            </a:r>
          </a:p>
          <a:p>
            <a:pPr indent="457200"/>
            <a:r>
              <a:rPr lang="ru-RU" sz="2000" dirty="0"/>
              <a:t>Составлены из трубчатых электродов с покрытием из металлооксидных сплавов длиной 1,2 м диаметром 32 мм каждый. </a:t>
            </a:r>
          </a:p>
          <a:p>
            <a:pPr indent="457200">
              <a:lnSpc>
                <a:spcPct val="114000"/>
              </a:lnSpc>
            </a:pPr>
            <a:r>
              <a:rPr lang="ru-RU" sz="2000" dirty="0"/>
              <a:t>Единичный блок анодного заземления  состоит из двух горизонтальных электродов закрепленных  на жестком основании.</a:t>
            </a:r>
          </a:p>
          <a:p>
            <a:pPr indent="457200"/>
            <a:r>
              <a:rPr lang="ru-RU" sz="2000" dirty="0"/>
              <a:t>  Анодные блоки устанавливаются на морское дно. </a:t>
            </a:r>
          </a:p>
        </p:txBody>
      </p:sp>
      <p:pic>
        <p:nvPicPr>
          <p:cNvPr id="2050" name="Рисунок 13">
            <a:extLst>
              <a:ext uri="{FF2B5EF4-FFF2-40B4-BE49-F238E27FC236}">
                <a16:creationId xmlns:a16="http://schemas.microsoft.com/office/drawing/2014/main" id="{1C4659FE-966B-4C06-BA36-8E84DC11F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" t="21814" r="13925" b="38480"/>
          <a:stretch>
            <a:fillRect/>
          </a:stretch>
        </p:blipFill>
        <p:spPr bwMode="auto">
          <a:xfrm>
            <a:off x="5092534" y="5005696"/>
            <a:ext cx="3570287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11542" t="20157" r="53859" b="11230"/>
          <a:stretch>
            <a:fillRect/>
          </a:stretch>
        </p:blipFill>
        <p:spPr bwMode="auto">
          <a:xfrm>
            <a:off x="209698" y="2152563"/>
            <a:ext cx="3437428" cy="4248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366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8874" y="152061"/>
              <a:ext cx="62597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энергоэффективности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19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960529" y="6278097"/>
            <a:ext cx="53927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Общий ток катодной защиты  130  А</a:t>
            </a:r>
          </a:p>
        </p:txBody>
      </p:sp>
      <p:sp>
        <p:nvSpPr>
          <p:cNvPr id="15" name="Прямоугольник 5">
            <a:extLst>
              <a:ext uri="{FF2B5EF4-FFF2-40B4-BE49-F238E27FC236}">
                <a16:creationId xmlns:a16="http://schemas.microsoft.com/office/drawing/2014/main" id="{2C713154-8A6E-4789-9769-CDBF8C516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861" y="772312"/>
            <a:ext cx="8497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Токовая нагрузка на один анодный блок на прогнозируемый период 6,5 А</a:t>
            </a:r>
          </a:p>
        </p:txBody>
      </p:sp>
      <p:pic>
        <p:nvPicPr>
          <p:cNvPr id="1026" name="Рисунок 1">
            <a:extLst>
              <a:ext uri="{FF2B5EF4-FFF2-40B4-BE49-F238E27FC236}">
                <a16:creationId xmlns:a16="http://schemas.microsoft.com/office/drawing/2014/main" id="{5944B1F6-75DE-4096-91A3-B1A95BE47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2295" b="4741"/>
          <a:stretch>
            <a:fillRect/>
          </a:stretch>
        </p:blipFill>
        <p:spPr bwMode="auto">
          <a:xfrm>
            <a:off x="558217" y="1242441"/>
            <a:ext cx="9105901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141504" y="1610847"/>
            <a:ext cx="415452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Защитный потенциал  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Up=</a:t>
            </a: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</a:t>
            </a:r>
            <a:r>
              <a:rPr lang="en-US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,0 В</a:t>
            </a:r>
            <a:endParaRPr lang="ru-RU" sz="2000" b="1" dirty="0">
              <a:solidFill>
                <a:srgbClr val="C00000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-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372" y="152061"/>
              <a:ext cx="4937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Убытки от коррозии металлов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301925" y="1301045"/>
            <a:ext cx="966158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Ежегодно в промышленно развитых странах убытки от коррозии металла составляют 5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  <a:sym typeface="Symbol"/>
              </a:rPr>
              <a:t></a:t>
            </a:r>
            <a:r>
              <a:rPr lang="ru-RU" sz="24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10% от национального дохода страны. Выходят из строя дорогостоящие сооружения, конструкции, машины, оборудование, трубопроводные системы в результате коррозионных разрушений.</a:t>
            </a:r>
          </a:p>
          <a:p>
            <a:pPr indent="457200" algn="just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457200" algn="just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СНиП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II-23-81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Стальные конструкции.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п.1.2 При проектировании стальных конструкций  следует соблюдать нормы СНиП  по защите строительных конструкций от коррозии… </a:t>
            </a:r>
          </a:p>
          <a:p>
            <a:pPr indent="457200" algn="just"/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Увеличение толщины проката и стенок труб  с целью защиты конструкций от коррозии  не допускается.</a:t>
            </a:r>
          </a:p>
          <a:p>
            <a:pPr indent="457200" algn="just"/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017" y="152061"/>
              <a:ext cx="63834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эффективности системы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20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1825180" y="1038120"/>
            <a:ext cx="6004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Система коррозионного мониторинга </a:t>
            </a:r>
            <a:endParaRPr lang="ru-RU" sz="2400" b="1" dirty="0"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341069" y="1633438"/>
            <a:ext cx="9572692" cy="142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Cambria" pitchFamily="18" charset="0"/>
              </a:rPr>
              <a:t>В РФ разработаны и успешно функционируют цифровые платформы коррозионного мониторинга для дистанционного контроля и управления параметрами катодной защиты трубопроводного транспорта. </a:t>
            </a: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38124" y="3814663"/>
            <a:ext cx="9782175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Аналогичные цифровые системы коррозионного мониторинга могут и должны применяться в системах катодной защиты морских сооружений.</a:t>
            </a: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017" y="152061"/>
              <a:ext cx="63834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эффективности системы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21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006155" y="990495"/>
            <a:ext cx="6156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" pitchFamily="18" charset="0"/>
              </a:rPr>
              <a:t>Система  коррозионного мониторинга </a:t>
            </a:r>
            <a:endParaRPr lang="ru-RU" sz="2400" b="1" dirty="0"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302969" y="1681063"/>
            <a:ext cx="9572692" cy="46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</a:rPr>
              <a:t>Цифровая система коррозионного мониторинга обеспечивает дистанционный контроль и управление параметрами катодной защиты в режиме реального времени с рабочего места инженера службы ЭХЗ.</a:t>
            </a:r>
          </a:p>
          <a:p>
            <a:pPr indent="457200" algn="just">
              <a:lnSpc>
                <a:spcPct val="114000"/>
              </a:lnSpc>
            </a:pPr>
            <a:endParaRPr lang="ru-RU" sz="2000" b="1" dirty="0">
              <a:latin typeface="Cambria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</a:rPr>
              <a:t>Анализ получаемых данных,  позволяет отслеживать изменения состояния противокоррозионной защиты сооружения, принимать необходимые решения   и, при необходимости, оперативно корректировать параметры катодной защиты сооружения. </a:t>
            </a:r>
          </a:p>
          <a:p>
            <a:pPr indent="457200" algn="just">
              <a:lnSpc>
                <a:spcPct val="114000"/>
              </a:lnSpc>
            </a:pPr>
            <a:endParaRPr lang="ru-RU" sz="2000" b="1" dirty="0">
              <a:latin typeface="Cambria" pitchFamily="18" charset="0"/>
            </a:endParaRPr>
          </a:p>
          <a:p>
            <a:pPr indent="457200" algn="just">
              <a:lnSpc>
                <a:spcPct val="114000"/>
              </a:lnSpc>
            </a:pPr>
            <a:r>
              <a:rPr lang="ru-RU" sz="2000" b="1" dirty="0">
                <a:latin typeface="Cambria" pitchFamily="18" charset="0"/>
              </a:rPr>
              <a:t>Выявление и предупреждение коррозионных угроз эксплуатируемого объекта, количественное определение и контроль остаточной скорости коррозии катодно-защищаемых конструкций  для обеспечения требуемого срока службы.</a:t>
            </a: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8697" y="152061"/>
              <a:ext cx="625282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эффективности системы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22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352425" y="990495"/>
            <a:ext cx="96011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Cambria" pitchFamily="18" charset="0"/>
              </a:rPr>
              <a:t>Система  коррозионного мониторинга может функционировать с  различными каналами связи </a:t>
            </a:r>
            <a:endParaRPr lang="ru-RU" sz="2400" b="1" dirty="0">
              <a:latin typeface="Cambria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024" t="32179" r="24292" b="25230"/>
          <a:stretch>
            <a:fillRect/>
          </a:stretch>
        </p:blipFill>
        <p:spPr bwMode="auto">
          <a:xfrm>
            <a:off x="276224" y="2238375"/>
            <a:ext cx="978471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1017" y="152061"/>
              <a:ext cx="63834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Times New Roman" pitchFamily="18" charset="0"/>
                </a:rPr>
                <a:t>Повышение эффективности системы катодной защиты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23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212458" y="714948"/>
            <a:ext cx="978704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 Разработка технологической схемы катодной защиты наложенным током, с учетом обоснованного размещения анодных заземлений, позволит в несколько раз снизить энергопотребление системы катодной защиты.</a:t>
            </a:r>
          </a:p>
          <a:p>
            <a:pPr indent="457200" algn="just"/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2</a:t>
            </a:r>
            <a:r>
              <a:rPr 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 Снижение  энергопотребления позволяет использовать маломощные компактные станции с возможностью регулировки тока на отдельных локальных участках, создавая оптимальный защитный потенциал на защищаемом сооружении.</a:t>
            </a:r>
          </a:p>
          <a:p>
            <a:pPr indent="457200" algn="just"/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3  </a:t>
            </a:r>
            <a:r>
              <a:rPr 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С учетом значительных сезонных и суточных изменений геоэлектрических характеристик морской среды в прибрежных зонах акватории система катодной защиты должна работать в режиме автоматической стабилизации установленных нормативных параметров катодной защиты независимо от состояния коррозионной среды.</a:t>
            </a:r>
          </a:p>
          <a:p>
            <a:pPr indent="457200" algn="just"/>
            <a:r>
              <a:rPr lang="ru-RU" sz="2000" b="1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4</a:t>
            </a:r>
            <a:r>
              <a:rPr 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 Организация дистанционного контроля и управления параметрами катодной защиты и мониторинг коррозионной ситуации на сооружении с рабочего места инженера службы ЭХЗ </a:t>
            </a:r>
            <a:r>
              <a:rPr lang="ru-RU" alt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позволит повысить эксплуатационную надежность системы и существенно снизить: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-эксплуатационные  затраты на обслуживание оборудования;</a:t>
            </a:r>
          </a:p>
          <a:p>
            <a:pPr algn="just">
              <a:buFont typeface="Arial" charset="0"/>
              <a:buNone/>
              <a:defRPr/>
            </a:pPr>
            <a:r>
              <a:rPr lang="ru-RU" alt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-затраты на периодические измерения;</a:t>
            </a:r>
          </a:p>
          <a:p>
            <a:pPr algn="just">
              <a:defRPr/>
            </a:pPr>
            <a:r>
              <a:rPr lang="ru-RU" altLang="ru-RU" sz="2000" dirty="0">
                <a:solidFill>
                  <a:srgbClr val="073055"/>
                </a:solidFill>
                <a:latin typeface="Cambria" pitchFamily="18" charset="0"/>
                <a:cs typeface="Arial" panose="020B0604020202020204" pitchFamily="34" charset="0"/>
              </a:rPr>
              <a:t>-объемы работ на комплексные  диагностические обследования.</a:t>
            </a:r>
            <a:endParaRPr lang="ru-RU" sz="2000" dirty="0">
              <a:solidFill>
                <a:srgbClr val="073055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970" y="108931"/>
              <a:ext cx="4801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039813"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Оборудование систем катодной защиты</a:t>
              </a:r>
            </a:p>
          </p:txBody>
        </p:sp>
      </p:grp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B7F420D-9FA2-4BF4-9115-9714EEFC003F}"/>
              </a:ext>
            </a:extLst>
          </p:cNvPr>
          <p:cNvSpPr/>
          <p:nvPr/>
        </p:nvSpPr>
        <p:spPr>
          <a:xfrm>
            <a:off x="769415" y="6426024"/>
            <a:ext cx="151996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ru-RU" sz="800" dirty="0">
                <a:latin typeface="Cambria" pitchFamily="18" charset="0"/>
                <a:cs typeface="Arial" panose="020B0604020202020204" pitchFamily="34" charset="0"/>
              </a:rPr>
              <a:t>Санкт-Петербург, </a:t>
            </a:r>
            <a:r>
              <a:rPr lang="en-US" sz="800" dirty="0">
                <a:latin typeface="Cambria" pitchFamily="18" charset="0"/>
                <a:cs typeface="Arial" panose="020B0604020202020204" pitchFamily="34" charset="0"/>
              </a:rPr>
              <a:t>0</a:t>
            </a:r>
            <a:r>
              <a:rPr lang="ru-RU" sz="800" dirty="0">
                <a:latin typeface="Cambria" pitchFamily="18" charset="0"/>
                <a:cs typeface="Arial" panose="020B0604020202020204" pitchFamily="34" charset="0"/>
              </a:rPr>
              <a:t>2.</a:t>
            </a:r>
            <a:r>
              <a:rPr lang="en-US" sz="800" dirty="0"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800" dirty="0">
                <a:latin typeface="Cambria" pitchFamily="18" charset="0"/>
                <a:cs typeface="Arial" panose="020B0604020202020204" pitchFamily="34" charset="0"/>
              </a:rPr>
              <a:t>0.</a:t>
            </a:r>
            <a:r>
              <a:rPr lang="en-US" sz="800" dirty="0">
                <a:latin typeface="Cambria" pitchFamily="18" charset="0"/>
                <a:cs typeface="Arial" panose="020B0604020202020204" pitchFamily="34" charset="0"/>
              </a:rPr>
              <a:t>2019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24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142840" y="792264"/>
            <a:ext cx="101441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</a:rPr>
              <a:t>Элементы системы катодной защиты подводных и причальных сооружений, изготавливаемые  ЗАО  «Трубопроводные системы и технологии»</a:t>
            </a:r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071798" y="1483973"/>
            <a:ext cx="7000924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>
                <a:solidFill>
                  <a:srgbClr val="0033CC"/>
                </a:solidFill>
                <a:latin typeface="Cambria" pitchFamily="18" charset="0"/>
              </a:rPr>
              <a:t>1 Источники питания для катодной поляризации  металлических поверхностей защищаемого объекта:</a:t>
            </a:r>
          </a:p>
          <a:p>
            <a:pPr algn="just"/>
            <a:r>
              <a:rPr lang="ru-RU" sz="1800" dirty="0">
                <a:latin typeface="Cambria" pitchFamily="18" charset="0"/>
              </a:rPr>
              <a:t>-малогабаритные станции катодной защиты;</a:t>
            </a:r>
          </a:p>
          <a:p>
            <a:pPr algn="just"/>
            <a:r>
              <a:rPr lang="ru-RU" sz="1800" dirty="0">
                <a:latin typeface="Cambria" pitchFamily="18" charset="0"/>
              </a:rPr>
              <a:t>-многорежимные источники питания большой мощности для систем с анодами, располагаемых в отдалении от объекта.</a:t>
            </a:r>
          </a:p>
          <a:p>
            <a:pPr algn="just"/>
            <a:endParaRPr lang="ru-RU" sz="1800" dirty="0">
              <a:latin typeface="Cambria" pitchFamily="18" charset="0"/>
            </a:endParaRPr>
          </a:p>
          <a:p>
            <a:pPr indent="457200" algn="just"/>
            <a:r>
              <a:rPr lang="ru-RU" sz="1800" b="1" dirty="0">
                <a:solidFill>
                  <a:srgbClr val="0033CC"/>
                </a:solidFill>
                <a:latin typeface="Cambria" pitchFamily="18" charset="0"/>
              </a:rPr>
              <a:t>2  Малорастворимые анодные заземлители с рабочим покрытием на основе смешанных металлооксидов:</a:t>
            </a:r>
            <a:endParaRPr lang="ru-RU" sz="1800" dirty="0">
              <a:solidFill>
                <a:srgbClr val="0033CC"/>
              </a:solidFill>
              <a:latin typeface="Cambria" pitchFamily="18" charset="0"/>
            </a:endParaRPr>
          </a:p>
          <a:p>
            <a:pPr algn="just"/>
            <a:r>
              <a:rPr lang="ru-RU" sz="1800" dirty="0">
                <a:latin typeface="Cambria" pitchFamily="18" charset="0"/>
              </a:rPr>
              <a:t>могут</a:t>
            </a:r>
            <a:r>
              <a:rPr lang="ru-RU" sz="1800" dirty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1800" dirty="0">
                <a:latin typeface="Cambria" pitchFamily="18" charset="0"/>
              </a:rPr>
              <a:t>устанавливаться в отдалении от объекта, непосредственно на элементах (опоры, сваи…) или занимать иное проектное положение</a:t>
            </a:r>
          </a:p>
          <a:p>
            <a:pPr algn="just"/>
            <a:endParaRPr lang="ru-RU" sz="1800" dirty="0">
              <a:latin typeface="Cambria" pitchFamily="18" charset="0"/>
            </a:endParaRPr>
          </a:p>
          <a:p>
            <a:pPr indent="457200" algn="just"/>
            <a:r>
              <a:rPr lang="ru-RU" sz="1800" b="1" dirty="0">
                <a:solidFill>
                  <a:srgbClr val="0033CC"/>
                </a:solidFill>
                <a:latin typeface="Cambria" pitchFamily="18" charset="0"/>
              </a:rPr>
              <a:t>3   Долговечные первичные  элементы контроля:</a:t>
            </a:r>
          </a:p>
          <a:p>
            <a:pPr algn="just"/>
            <a:r>
              <a:rPr lang="ru-RU" sz="1800" dirty="0">
                <a:latin typeface="Cambria" pitchFamily="18" charset="0"/>
              </a:rPr>
              <a:t>Зонды скорости коррозии, электроды сравнения</a:t>
            </a:r>
          </a:p>
          <a:p>
            <a:pPr algn="just"/>
            <a:endParaRPr lang="ru-RU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  <a:p>
            <a:pPr indent="457200" algn="just"/>
            <a:r>
              <a:rPr lang="ru-RU" sz="1800" b="1" dirty="0">
                <a:solidFill>
                  <a:srgbClr val="0033CC"/>
                </a:solidFill>
                <a:latin typeface="Cambria" pitchFamily="18" charset="0"/>
              </a:rPr>
              <a:t>4   Системы коррозионного мониторинга: </a:t>
            </a:r>
          </a:p>
          <a:p>
            <a:pPr algn="just"/>
            <a:r>
              <a:rPr lang="ru-RU" sz="1800" dirty="0">
                <a:latin typeface="Cambria" pitchFamily="18" charset="0"/>
              </a:rPr>
              <a:t>Обеспечивает дистанционный контроль и управление параметрами катодной защиты объекта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48055" t="20164" r="26600" b="5824"/>
          <a:stretch>
            <a:fillRect/>
          </a:stretch>
        </p:blipFill>
        <p:spPr bwMode="auto">
          <a:xfrm>
            <a:off x="0" y="1537017"/>
            <a:ext cx="2928922" cy="5320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86" y="117563"/>
              <a:ext cx="664459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1039813" eaLnBrk="0" hangingPunct="0"/>
              <a:r>
                <a:rPr lang="ru-RU" sz="2000" b="1" dirty="0">
                  <a:solidFill>
                    <a:srgbClr val="0070C0"/>
                  </a:solidFill>
                  <a:latin typeface="Cambria" pitchFamily="18" charset="0"/>
                </a:rPr>
                <a:t>Для  реализации систем защиты от коррозии выполняет:</a:t>
              </a:r>
              <a:endParaRPr lang="ru-RU" sz="2000" b="1" dirty="0">
                <a:solidFill>
                  <a:srgbClr val="0070C0"/>
                </a:solidFill>
                <a:latin typeface="Cambria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25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24286" y="1207945"/>
            <a:ext cx="993763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800" dirty="0"/>
              <a:t> </a:t>
            </a:r>
            <a:r>
              <a:rPr lang="ru-RU" sz="2000" b="1" dirty="0">
                <a:latin typeface="Cambria" pitchFamily="18" charset="0"/>
              </a:rPr>
              <a:t>—	проработку концепции защиты от коррозии морских сооружений системой катодной защиты наложенным током, расчётное обоснование схем, режимов работы станций и определение оптимальных параметров  катодной защиты;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—	консультации по вопросам монтажа, установки, применения и обслуживания систем катодной защиты наложенным током;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—	изготовление оборудования и комплексная поставка системы защиты и мониторинга;</a:t>
            </a:r>
          </a:p>
          <a:p>
            <a:pPr algn="just"/>
            <a:endParaRPr lang="ru-RU" sz="2000" b="1" dirty="0">
              <a:latin typeface="Cambria" pitchFamily="18" charset="0"/>
            </a:endParaRPr>
          </a:p>
          <a:p>
            <a:pPr algn="just"/>
            <a:r>
              <a:rPr lang="ru-RU" sz="2000" b="1" dirty="0">
                <a:latin typeface="Cambria" pitchFamily="18" charset="0"/>
              </a:rPr>
              <a:t>—	шефмонтаж и сервисное обслуживание.</a:t>
            </a:r>
            <a:endParaRPr lang="ru-RU" sz="2000" i="1" dirty="0">
              <a:latin typeface="Cambr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6430" y="5279691"/>
            <a:ext cx="9739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latin typeface="Cambria" pitchFamily="18" charset="0"/>
              </a:rPr>
              <a:t>Помимо производства и поставки оборудования, осуществляет комплектацию систем катодной защиты подземных, подводных и причальных сооружений.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570" y="2348918"/>
            <a:ext cx="9081138" cy="39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0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088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400" b="1" dirty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СПАСИБО ЗА ВНИМАНИЕ!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ru-RU" altLang="it-IT" sz="2000" b="1" dirty="0"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ru-RU" altLang="it-IT" sz="2000" b="1" dirty="0">
              <a:latin typeface="Cambria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    ЗАО «ТРУБОПРОВОДНЫЕ СИСТЕМЫ И ТЕХНОЛОГИИ»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endParaRPr lang="ru-RU" altLang="it-IT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141112, Московская обл., г. Щелково, ул. Московская, 73, стр. А</a:t>
            </a:r>
            <a:endParaRPr lang="en-US" altLang="it-IT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ru-RU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Телефон/Факс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 </a:t>
            </a:r>
            <a:r>
              <a:rPr lang="it-IT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+</a:t>
            </a:r>
            <a:r>
              <a:rPr lang="ru-RU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7 (495) 647-03-07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endParaRPr lang="en-US" altLang="it-IT" sz="2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E-mail</a:t>
            </a:r>
            <a:r>
              <a:rPr lang="ru-RU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:</a:t>
            </a: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altLang="it-IT" sz="2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info@pipe-st.ru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altLang="it-IT" sz="20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URL : </a:t>
            </a:r>
            <a:r>
              <a:rPr lang="en-US" altLang="it-IT" sz="2000" b="1" dirty="0">
                <a:solidFill>
                  <a:schemeClr val="bg2">
                    <a:lumMod val="10000"/>
                  </a:schemeClr>
                </a:solidFill>
                <a:latin typeface="Cambria" pitchFamily="18" charset="0"/>
              </a:rPr>
              <a:t>www.pipe-st.ru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B7767D-6156-4F81-B2AF-F88A6423E0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662" y="342729"/>
            <a:ext cx="4059428" cy="1072761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79180" y="6364741"/>
            <a:ext cx="547970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26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-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372" y="152061"/>
              <a:ext cx="4937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Основные факторы защиты от коррозии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3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02712" y="741872"/>
            <a:ext cx="9572692" cy="6116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spcAft>
                <a:spcPts val="12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Безопасность и надежность эксплуатации промышленного оборудования, объектов и сооружений, работающих в агрессивных средах, зависят от многих факторов:</a:t>
            </a:r>
          </a:p>
          <a:p>
            <a:pPr indent="457200" algn="just">
              <a:spcAft>
                <a:spcPts val="12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надежность металлических конструкций, качество  защитных покрытий, наличие противокоррозионной защиты (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факторы технологические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</a:t>
            </a:r>
          </a:p>
          <a:p>
            <a:pPr indent="457200" algn="just">
              <a:spcAft>
                <a:spcPts val="120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 нормативно-правовая база, определяющая требования к металлическим сооружениям и системам противокоррозионной защиты, строгое выполнение которых обеспечивает безопасность и надежность эксплуатации объектов (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основной фактор)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indent="457200" algn="just">
              <a:spcAft>
                <a:spcPts val="1200"/>
              </a:spcAft>
            </a:pPr>
            <a:endParaRPr lang="ru-RU" sz="20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indent="457200" algn="just">
              <a:spcAft>
                <a:spcPts val="12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Система противокоррозионной защиты (ПКЗ) стального сооружения предназначена для выполнения основной задачи - предотвращение коррозионных угроз путем ограничения скорости коррозии защищаемых объектов.</a:t>
            </a:r>
          </a:p>
          <a:p>
            <a:pPr indent="457200" algn="just">
              <a:spcAft>
                <a:spcPts val="1200"/>
              </a:spcAft>
            </a:pP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Э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ффективность противокоррозионной защиты металлических сооружений в значительной степени определяет  уровень безопасности и надежности сооружения.</a:t>
            </a:r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-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372" y="152061"/>
              <a:ext cx="4937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НТД в Российской федерации до 2019 г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4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428592" y="1378702"/>
            <a:ext cx="957269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В Российской Федерации до 2019 г., в новой системе нормативных документов (национальные, отраслевые и общественные) основанных на технических регламентах и соответствующих </a:t>
            </a:r>
            <a:r>
              <a:rPr lang="ru-RU" sz="2000" b="1" dirty="0">
                <a:latin typeface="Cambria" pitchFamily="18" charset="0"/>
              </a:rPr>
              <a:t>Федеральному закону № 384-ФЗ,</a:t>
            </a: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нормативные технические документы (НТД) национального уровня по защите от коррозии морских сооружений</a:t>
            </a: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отсутствовали</a:t>
            </a:r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 </a:t>
            </a:r>
          </a:p>
          <a:p>
            <a:pPr indent="457200" algn="just"/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В этот период при  разработке проектной документации по разделу защита от коррозии морских сооружений до ввода новых национальных стандартов могли применяться имеющиеся нормативные документы разрешенные к применению  (</a:t>
            </a:r>
            <a:r>
              <a:rPr lang="ru-RU" sz="2000" b="1" i="1" dirty="0">
                <a:latin typeface="Cambria" pitchFamily="18" charset="0"/>
                <a:cs typeface="Arial" panose="020B0604020202020204" pitchFamily="34" charset="0"/>
              </a:rPr>
              <a:t>по согласованию, так как в соответствии с  установленными  правилами  применение этих  документов стало носить добровольный характер</a:t>
            </a:r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)</a:t>
            </a:r>
            <a:endParaRPr lang="ru-RU" sz="2000" b="1" strike="sngStrike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-4910" y="0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4159" y="152061"/>
              <a:ext cx="611632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Действующие НТД в Российской федерации до 2019 г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5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225316" y="4246141"/>
            <a:ext cx="971560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В этот период защита от коррозии некоторых новых вводимых в эксплуатацию  морских сооружений, в том числе и причальные комплексы нефтегазовой отрасли, ограничивалась только средствами пассивной защиты  (защитные покрытия).</a:t>
            </a:r>
          </a:p>
          <a:p>
            <a:pPr algn="just"/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На некоторых объектах дополнительно к защитным покрытиям применялись и системы электрохимической защиты (ЭХЗ):  протекторная или  катодная защита наложенным током.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163902" y="938196"/>
            <a:ext cx="980823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>
                <a:latin typeface="Cambria" pitchFamily="18" charset="0"/>
                <a:cs typeface="Arial" panose="020B0604020202020204" pitchFamily="34" charset="0"/>
              </a:rPr>
              <a:t>ВСН 39-84		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Катодная защита от коррозии оборудования и металлических конструкций 						гидротехнических сооружений;  Министерство энергетики и электрификации СССР.  				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Ведомственные строительные нормы</a:t>
            </a:r>
            <a:endParaRPr lang="ru-RU" sz="1600" dirty="0">
              <a:latin typeface="Cambria" pitchFamily="18" charset="0"/>
              <a:cs typeface="Arial" panose="020B0604020202020204" pitchFamily="34" charset="0"/>
            </a:endParaRPr>
          </a:p>
          <a:p>
            <a:endParaRPr lang="en-US" sz="1600" dirty="0">
              <a:latin typeface="Cambria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>
                <a:latin typeface="Cambria" pitchFamily="18" charset="0"/>
                <a:cs typeface="Arial" panose="020B0604020202020204" pitchFamily="34" charset="0"/>
              </a:rPr>
              <a:t>РД 31.35.07-83	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Руководство по электрохимической защите от коррозии металлоконструкций 						морских гидротехнических сооружений в подводной зоне. </a:t>
            </a:r>
            <a:r>
              <a:rPr lang="ru-RU" sz="1600" dirty="0">
                <a:latin typeface="Cambria" pitchFamily="18" charset="0"/>
              </a:rPr>
              <a:t>РД устанавливает 						методы расчета и рекомендации по проектированию</a:t>
            </a:r>
          </a:p>
          <a:p>
            <a:pPr algn="just"/>
            <a:r>
              <a:rPr lang="ru-RU" sz="1600" dirty="0">
                <a:solidFill>
                  <a:srgbClr val="C00000"/>
                </a:solidFill>
                <a:latin typeface="Cambria" pitchFamily="18" charset="0"/>
              </a:rPr>
              <a:t>				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Ведомственный  документ Министерство морского флота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1600" dirty="0">
              <a:latin typeface="Cambria" pitchFamily="18" charset="0"/>
              <a:cs typeface="Arial" panose="020B0604020202020204" pitchFamily="34" charset="0"/>
            </a:endParaRPr>
          </a:p>
          <a:p>
            <a:r>
              <a:rPr lang="ru-RU" sz="1600" b="1" dirty="0">
                <a:latin typeface="Cambria" pitchFamily="18" charset="0"/>
                <a:cs typeface="Arial" panose="020B0604020202020204" pitchFamily="34" charset="0"/>
              </a:rPr>
              <a:t>СП 28.13330.2017	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Защита строительных конструкций от коррозии. Актуализированная редакция 					СНиП  2.03.11-85</a:t>
            </a:r>
          </a:p>
          <a:p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				</a:t>
            </a:r>
            <a:r>
              <a:rPr lang="ru-RU" sz="1600" dirty="0">
                <a:solidFill>
                  <a:srgbClr val="FF0000"/>
                </a:solidFill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C00000"/>
                </a:solidFill>
                <a:latin typeface="Cambria" pitchFamily="18" charset="0"/>
                <a:cs typeface="Arial" panose="020B0604020202020204" pitchFamily="34" charset="0"/>
              </a:rPr>
              <a:t>Конкретные требования по электрохимической защите  морских  сооружений  					отсутствуют</a:t>
            </a:r>
            <a:endParaRPr lang="ru-RU" sz="1600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-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6372" y="152061"/>
              <a:ext cx="493776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НТД в Российской федерации до 2019 г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6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Прямоугольник 5"/>
          <p:cNvSpPr>
            <a:spLocks noChangeArrowheads="1"/>
          </p:cNvSpPr>
          <p:nvPr/>
        </p:nvSpPr>
        <p:spPr bwMode="auto">
          <a:xfrm>
            <a:off x="293297" y="714468"/>
            <a:ext cx="9713345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СП  16.13330.2017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	</a:t>
            </a:r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Стальные конструкции. 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Актуализированная редакция СНиП </a:t>
            </a:r>
            <a:r>
              <a:rPr lang="en-US" sz="1600" dirty="0">
                <a:latin typeface="Cambria" pitchFamily="18" charset="0"/>
                <a:cs typeface="Arial" panose="020B0604020202020204" pitchFamily="34" charset="0"/>
              </a:rPr>
              <a:t>II-23-81</a:t>
            </a:r>
            <a:endParaRPr lang="ru-RU" sz="1600" dirty="0">
              <a:latin typeface="Cambria" pitchFamily="18" charset="0"/>
              <a:cs typeface="Arial" panose="020B0604020202020204" pitchFamily="34" charset="0"/>
            </a:endParaRP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………...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п.4.1.1 При проектировании стальных строительных конструкций следует: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 соблюдать требования СП 28.13330 в части защиты строительных конструкций от коррозии;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обосновывать увеличение расчетной толщины стенок проката  и труб требованиями защиты от коррозии.</a:t>
            </a:r>
          </a:p>
          <a:p>
            <a:pPr indent="457200" algn="just"/>
            <a:endParaRPr lang="ru-RU" dirty="0">
              <a:latin typeface="Cambria" pitchFamily="18" charset="0"/>
              <a:cs typeface="Arial" panose="020B0604020202020204" pitchFamily="34" charset="0"/>
            </a:endParaRPr>
          </a:p>
          <a:p>
            <a:pPr algn="just"/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СП  28.13330.2017	Защита строительных конструкций от коррозии. 									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Актуализированная редакция СНиП 2.0</a:t>
            </a:r>
            <a:r>
              <a:rPr lang="en-US" sz="1600" dirty="0">
                <a:latin typeface="Cambria" pitchFamily="18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.1</a:t>
            </a:r>
            <a:r>
              <a:rPr lang="en-US" sz="1600" dirty="0">
                <a:latin typeface="Cambria" pitchFamily="18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Cambria" pitchFamily="18" charset="0"/>
                <a:cs typeface="Arial" panose="020B0604020202020204" pitchFamily="34" charset="0"/>
              </a:rPr>
              <a:t>-85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………..</a:t>
            </a:r>
          </a:p>
          <a:p>
            <a:pPr indent="457200" algn="just"/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п.4.1.1 Электрохимическую защиту необходимо предусматривать для стальных  конструкций: сооружений в грунтах частично или полностью погруженных в жидкие среды. Электрохимическую защиту в грунтах необходимо предусматривать совместно с изоляционными покрытиями, а в жидких средах допускается предусматривать совместно с лакокрасочными покрытиями </a:t>
            </a:r>
            <a:r>
              <a:rPr lang="en-US" sz="2000" dirty="0">
                <a:latin typeface="Cambria" pitchFamily="18" charset="0"/>
                <a:cs typeface="Arial" panose="020B0604020202020204" pitchFamily="34" charset="0"/>
              </a:rPr>
              <a:t>III 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и </a:t>
            </a:r>
            <a:r>
              <a:rPr lang="en-US" sz="2000" dirty="0">
                <a:latin typeface="Cambria" pitchFamily="18" charset="0"/>
                <a:cs typeface="Arial" panose="020B0604020202020204" pitchFamily="34" charset="0"/>
              </a:rPr>
              <a:t>IV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 групп. Проектирование электрохимической защиты стальных конструкций выполняется проектной организацией.</a:t>
            </a:r>
            <a:endParaRPr lang="ru-RU" sz="2000" b="1" dirty="0"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473" y="6314366"/>
            <a:ext cx="8686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Конкретные требования по ЭХЗ морских сооружений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1161862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96524" cy="721453"/>
            <a:chOff x="0" y="0"/>
            <a:chExt cx="9168789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258" y="161586"/>
              <a:ext cx="69635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039813"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2019г </a:t>
              </a:r>
              <a:r>
                <a:rPr lang="en-US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 - </a:t>
              </a:r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введены в действие НТД национального уровня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7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37144" t="4698" r="21638" b="3030"/>
          <a:stretch>
            <a:fillRect/>
          </a:stretch>
        </p:blipFill>
        <p:spPr bwMode="auto">
          <a:xfrm>
            <a:off x="155036" y="787392"/>
            <a:ext cx="1064164" cy="148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53952" y="3852823"/>
            <a:ext cx="994889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2000" b="1" dirty="0">
                <a:latin typeface="Cambria" pitchFamily="18" charset="0"/>
              </a:rPr>
              <a:t>Стандарты устанавливают общие требования к защите от коррозии стальных и железобетонных морских  нефте- и газодобывающих сооружений, магистральных, технологических и коллекторов сборных трубопроводов, стальных платформ, обсадных колонн скважин, подводно-добычных комплексов, портовых сооружений, в том числе к коррозионному мониторингу объектов.   </a:t>
            </a:r>
          </a:p>
          <a:p>
            <a:pPr indent="457200" algn="just"/>
            <a:endParaRPr lang="ru-RU" sz="2000" b="1" dirty="0">
              <a:latin typeface="Cambria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37062" t="4539" r="21486" b="2922"/>
          <a:stretch>
            <a:fillRect/>
          </a:stretch>
        </p:blipFill>
        <p:spPr bwMode="auto">
          <a:xfrm>
            <a:off x="171449" y="2339656"/>
            <a:ext cx="1076325" cy="1502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1600199" y="809612"/>
            <a:ext cx="85248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39813" eaLnBrk="0" hangingPunct="0"/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ГОСТ Р 58284-2018</a:t>
            </a:r>
            <a:r>
              <a:rPr lang="ru-RU" sz="2000" dirty="0">
                <a:latin typeface="Cambria" pitchFamily="18" charset="0"/>
                <a:cs typeface="Arial" panose="020B0604020202020204" pitchFamily="34" charset="0"/>
              </a:rPr>
              <a:t>	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Нефтяная и газовая промышленность. </a:t>
            </a:r>
          </a:p>
          <a:p>
            <a:pPr defTabSz="1039813" eaLnBrk="0" hangingPunct="0"/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			Морские промысловые объекты и трубопроводы. 			Общие  требования к защите от коррозии</a:t>
            </a: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1530349" y="2328855"/>
            <a:ext cx="84328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itchFamily="18" charset="0"/>
                <a:cs typeface="Arial" panose="020B0604020202020204" pitchFamily="34" charset="0"/>
              </a:rPr>
              <a:t>ГОСТ Р 58216-2018		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Нефтяная и газовая промышленность.</a:t>
            </a:r>
          </a:p>
          <a:p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							Арктические операции. </a:t>
            </a:r>
            <a:r>
              <a:rPr lang="en-US" dirty="0">
                <a:latin typeface="Cambria" pitchFamily="18" charset="0"/>
                <a:cs typeface="Arial" panose="020B0604020202020204" pitchFamily="34" charset="0"/>
              </a:rPr>
              <a:t> </a:t>
            </a:r>
            <a:endParaRPr lang="ru-RU" dirty="0">
              <a:latin typeface="Cambria" pitchFamily="18" charset="0"/>
              <a:cs typeface="Arial" panose="020B0604020202020204" pitchFamily="34" charset="0"/>
            </a:endParaRPr>
          </a:p>
          <a:p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							Защита от коррозии морских сооружений</a:t>
            </a:r>
            <a:endParaRPr lang="en-US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96524" cy="721453"/>
            <a:chOff x="0" y="0"/>
            <a:chExt cx="9168789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5258" y="161586"/>
              <a:ext cx="696353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defTabSz="1039813" eaLnBrk="0" hangingPunct="0"/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2019г </a:t>
              </a:r>
              <a:r>
                <a:rPr lang="en-US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 - </a:t>
              </a:r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  <a:cs typeface="Arial" panose="020B0604020202020204" pitchFamily="34" charset="0"/>
                </a:rPr>
                <a:t>введены в действие НТД национального уровня</a:t>
              </a:r>
              <a:endParaRPr lang="ru-RU" sz="2000" b="1" dirty="0">
                <a:solidFill>
                  <a:srgbClr val="0033CC"/>
                </a:solidFill>
                <a:latin typeface="Cambria" pitchFamily="18" charset="0"/>
              </a:endParaRP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8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/>
          <a:srcRect l="37144" t="4698" r="21638" b="3030"/>
          <a:stretch>
            <a:fillRect/>
          </a:stretch>
        </p:blipFill>
        <p:spPr bwMode="auto">
          <a:xfrm>
            <a:off x="155036" y="758817"/>
            <a:ext cx="451261" cy="63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182527" y="2300248"/>
            <a:ext cx="9948897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latin typeface="Cambria" pitchFamily="18" charset="0"/>
              </a:rPr>
              <a:t>Морские сооружения в зоне погружения  и периодического смачивания подлежат комплексной защите от коррозии защитными покрытиями и средствами электрохимической защиты (ЭХЗ) независимо от коррозионной агрессивности среды. </a:t>
            </a:r>
          </a:p>
          <a:p>
            <a:pPr indent="457200" algn="just"/>
            <a:endParaRPr lang="ru-RU" sz="2000" b="1" dirty="0">
              <a:latin typeface="Cambria" pitchFamily="18" charset="0"/>
            </a:endParaRPr>
          </a:p>
          <a:p>
            <a:pPr indent="457200" algn="just"/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Все технические решения, направленные на обеспечение противокоррозионной защиты, включая выбор типа и конструкцию защитного покрытия, элементы системы электрохимической защиты и средства коррозионного контроля и мониторинга, технико-экономически обосновывают на стадии проектирования.</a:t>
            </a:r>
          </a:p>
          <a:p>
            <a:pPr indent="457200" algn="just"/>
            <a:endParaRPr lang="ru-RU" sz="2000" b="1" dirty="0">
              <a:latin typeface="Cambria" pitchFamily="18" charset="0"/>
            </a:endParaRPr>
          </a:p>
          <a:p>
            <a:pPr indent="457200" algn="just"/>
            <a:r>
              <a:rPr lang="ru-RU" sz="2000" b="1" dirty="0">
                <a:latin typeface="Cambria" pitchFamily="18" charset="0"/>
              </a:rPr>
              <a:t>ЭХЗ морских сооружений осуществляется с помощью протекторов (протекторная защита) и/или установками катодной защиты (катодная защита наложенным током).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 l="37062" t="4539" r="21486" b="2922"/>
          <a:stretch>
            <a:fillRect/>
          </a:stretch>
        </p:blipFill>
        <p:spPr bwMode="auto">
          <a:xfrm>
            <a:off x="151780" y="1510982"/>
            <a:ext cx="411805" cy="57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5"/>
          <p:cNvSpPr>
            <a:spLocks noChangeArrowheads="1"/>
          </p:cNvSpPr>
          <p:nvPr/>
        </p:nvSpPr>
        <p:spPr bwMode="auto">
          <a:xfrm>
            <a:off x="831850" y="809612"/>
            <a:ext cx="9239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1039813" eaLnBrk="0" hangingPunct="0"/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ГОСТ Р 58284-2018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  Нефтяная и газовая промышленность. Морские промысловые объекты и трубопроводы. Общие  требования к защите от коррозии</a:t>
            </a:r>
          </a:p>
        </p:txBody>
      </p:sp>
      <p:sp>
        <p:nvSpPr>
          <p:cNvPr id="18" name="Прямоугольник 5"/>
          <p:cNvSpPr>
            <a:spLocks noChangeArrowheads="1"/>
          </p:cNvSpPr>
          <p:nvPr/>
        </p:nvSpPr>
        <p:spPr bwMode="auto">
          <a:xfrm>
            <a:off x="844550" y="1557330"/>
            <a:ext cx="9201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b="1" dirty="0">
                <a:latin typeface="Cambria" pitchFamily="18" charset="0"/>
                <a:cs typeface="Arial" panose="020B0604020202020204" pitchFamily="34" charset="0"/>
              </a:rPr>
              <a:t>ГОСТ Р 58216-2018  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Нефтяная и газовая промышленность. Арктические операции. </a:t>
            </a:r>
            <a:r>
              <a:rPr lang="en-US" dirty="0">
                <a:latin typeface="Cambria" pitchFamily="18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Cambria" pitchFamily="18" charset="0"/>
                <a:cs typeface="Arial" panose="020B0604020202020204" pitchFamily="34" charset="0"/>
              </a:rPr>
              <a:t>Защита от коррозии морских сооружений</a:t>
            </a:r>
            <a:endParaRPr lang="en-US" dirty="0">
              <a:latin typeface="Cambria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4"/>
          <p:cNvGrpSpPr/>
          <p:nvPr/>
        </p:nvGrpSpPr>
        <p:grpSpPr>
          <a:xfrm>
            <a:off x="1" y="1"/>
            <a:ext cx="10288800" cy="721453"/>
            <a:chOff x="0" y="0"/>
            <a:chExt cx="9161911" cy="721453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599" t="53841" r="5090" b="34770"/>
            <a:stretch>
              <a:fillRect/>
            </a:stretch>
          </p:blipFill>
          <p:spPr bwMode="auto">
            <a:xfrm>
              <a:off x="0" y="0"/>
              <a:ext cx="9161911" cy="721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8">
              <a:extLst>
                <a:ext uri="{FF2B5EF4-FFF2-40B4-BE49-F238E27FC236}">
                  <a16:creationId xmlns:a16="http://schemas.microsoft.com/office/drawing/2014/main" id="{E6FF85BD-B0A8-417B-80FD-6B18D811B5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8618" y="152061"/>
              <a:ext cx="58609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000" b="1" dirty="0">
                  <a:solidFill>
                    <a:srgbClr val="0033CC"/>
                  </a:solidFill>
                  <a:latin typeface="Cambria" pitchFamily="18" charset="0"/>
                </a:rPr>
                <a:t>О системах ЭХЗ морских сооружений  РФ</a:t>
              </a:r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664118" y="6364741"/>
            <a:ext cx="491345" cy="365125"/>
          </a:xfrm>
        </p:spPr>
        <p:txBody>
          <a:bodyPr/>
          <a:lstStyle/>
          <a:p>
            <a:fld id="{D64DFBF7-B271-4866-823E-33C8B0D54205}" type="slidenum">
              <a:rPr lang="ru-RU" sz="2000" b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pPr/>
              <a:t>9</a:t>
            </a:fld>
            <a:endParaRPr lang="ru-RU" sz="20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285680" y="799875"/>
            <a:ext cx="971560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>
                <a:latin typeface="Cambria" pitchFamily="18" charset="0"/>
              </a:rPr>
              <a:t>Протекторная защита</a:t>
            </a:r>
          </a:p>
          <a:p>
            <a:pPr indent="457200" algn="just"/>
            <a:r>
              <a:rPr lang="ru-RU" sz="2000" dirty="0">
                <a:latin typeface="Cambria" pitchFamily="18" charset="0"/>
              </a:rPr>
              <a:t>Морские сооружения в РФ  размещены в зонах, характеризующихся  в среднем низкой соленостью или большими перепадами солености в приливно-отливные периоды. В такой среде алюминиевые аноды склонны к пассивации и их применение нецелесообразно. </a:t>
            </a:r>
          </a:p>
          <a:p>
            <a:pPr indent="457200" algn="just"/>
            <a:r>
              <a:rPr lang="ru-RU" sz="2000" dirty="0">
                <a:latin typeface="Cambria" pitchFamily="18" charset="0"/>
              </a:rPr>
              <a:t>Цинковые аноды менее склонны к пассивации, но сравнительно высокое удельное сопротивление морской воды приводит к слабому выходному току, что требует большого числа гальванических анодов. </a:t>
            </a:r>
          </a:p>
          <a:p>
            <a:pPr indent="457200" algn="just"/>
            <a:r>
              <a:rPr lang="ru-RU" sz="2000" dirty="0">
                <a:latin typeface="Cambria" pitchFamily="18" charset="0"/>
              </a:rPr>
              <a:t> С учетом реальных условий, применение гальванические анодов не являются технически обоснованным решением. </a:t>
            </a: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357154" y="3993402"/>
            <a:ext cx="9572728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457200" algn="just"/>
            <a:r>
              <a:rPr lang="ru-RU" sz="1800" b="1" dirty="0">
                <a:latin typeface="Cambria" pitchFamily="18" charset="0"/>
              </a:rPr>
              <a:t>Катодная защита наложенным током (КЗ)</a:t>
            </a:r>
          </a:p>
          <a:p>
            <a:pPr indent="457200" algn="just"/>
            <a:r>
              <a:rPr lang="ru-RU" sz="2000" dirty="0">
                <a:latin typeface="Cambria" pitchFamily="18" charset="0"/>
              </a:rPr>
              <a:t>Для морских терминалов, находящихся в морской воде с значительными перепадами солености,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ru-RU" sz="2000" dirty="0">
                <a:latin typeface="Cambria" pitchFamily="18" charset="0"/>
              </a:rPr>
              <a:t> и площадь стальных поверхностей которых  превышает тысячи квадратных метров, система катодной защиты наложенным током является наиболее экономически целесообразным и надежным решением.</a:t>
            </a:r>
          </a:p>
          <a:p>
            <a:pPr indent="457200" algn="just"/>
            <a:r>
              <a:rPr lang="ru-RU" sz="2000" dirty="0">
                <a:latin typeface="Cambria" pitchFamily="18" charset="0"/>
              </a:rPr>
              <a:t>При оптимальной технологической схеме система катодной защиты может функционировать длительный срок при минимальных эксплуатационных затратах. </a:t>
            </a:r>
          </a:p>
        </p:txBody>
      </p:sp>
    </p:spTree>
    <p:extLst>
      <p:ext uri="{BB962C8B-B14F-4D97-AF65-F5344CB8AC3E}">
        <p14:creationId xmlns:p14="http://schemas.microsoft.com/office/powerpoint/2010/main" val="26242279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2258</TotalTime>
  <Words>2682</Words>
  <Application>Microsoft Office PowerPoint</Application>
  <PresentationFormat>Слайд 35 мм</PresentationFormat>
  <Paragraphs>238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Анатолий Яблучанский</dc:creator>
  <cp:lastModifiedBy>Оксана Гудыма</cp:lastModifiedBy>
  <cp:revision>85</cp:revision>
  <dcterms:created xsi:type="dcterms:W3CDTF">2019-09-05T13:24:06Z</dcterms:created>
  <dcterms:modified xsi:type="dcterms:W3CDTF">2020-12-03T09:00:58Z</dcterms:modified>
</cp:coreProperties>
</file>